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3" r:id="rId3"/>
    <p:sldId id="257" r:id="rId4"/>
    <p:sldId id="305" r:id="rId5"/>
    <p:sldId id="265" r:id="rId6"/>
    <p:sldId id="264" r:id="rId7"/>
    <p:sldId id="268" r:id="rId8"/>
    <p:sldId id="307" r:id="rId9"/>
    <p:sldId id="261" r:id="rId10"/>
    <p:sldId id="258" r:id="rId11"/>
    <p:sldId id="267" r:id="rId12"/>
    <p:sldId id="269" r:id="rId13"/>
    <p:sldId id="259" r:id="rId14"/>
    <p:sldId id="270" r:id="rId15"/>
    <p:sldId id="271" r:id="rId16"/>
    <p:sldId id="276" r:id="rId17"/>
    <p:sldId id="272" r:id="rId18"/>
    <p:sldId id="273" r:id="rId19"/>
    <p:sldId id="278" r:id="rId20"/>
    <p:sldId id="277" r:id="rId21"/>
    <p:sldId id="274" r:id="rId22"/>
    <p:sldId id="279" r:id="rId23"/>
    <p:sldId id="280" r:id="rId24"/>
    <p:sldId id="282" r:id="rId25"/>
    <p:sldId id="283" r:id="rId26"/>
    <p:sldId id="284" r:id="rId27"/>
    <p:sldId id="285" r:id="rId28"/>
    <p:sldId id="281" r:id="rId29"/>
    <p:sldId id="286" r:id="rId30"/>
    <p:sldId id="293" r:id="rId31"/>
    <p:sldId id="291" r:id="rId32"/>
    <p:sldId id="290" r:id="rId33"/>
    <p:sldId id="296" r:id="rId34"/>
    <p:sldId id="297" r:id="rId35"/>
    <p:sldId id="308" r:id="rId36"/>
    <p:sldId id="298" r:id="rId37"/>
    <p:sldId id="294" r:id="rId38"/>
    <p:sldId id="292" r:id="rId39"/>
    <p:sldId id="295" r:id="rId40"/>
    <p:sldId id="300" r:id="rId41"/>
    <p:sldId id="301" r:id="rId42"/>
    <p:sldId id="303" r:id="rId43"/>
    <p:sldId id="304" r:id="rId44"/>
    <p:sldId id="302" r:id="rId45"/>
    <p:sldId id="309" r:id="rId46"/>
    <p:sldId id="30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49670" autoAdjust="0"/>
  </p:normalViewPr>
  <p:slideViewPr>
    <p:cSldViewPr snapToGrid="0">
      <p:cViewPr varScale="1">
        <p:scale>
          <a:sx n="80" d="100"/>
          <a:sy n="8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3E996-9792-4DFE-984E-DDE75475A524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E1969-5C83-445E-A46F-3A2766133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167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Feast : feature store</a:t>
            </a:r>
          </a:p>
          <a:p>
            <a:r>
              <a:rPr lang="en-US" altLang="ko-KR" dirty="0"/>
              <a:t>NNI : </a:t>
            </a:r>
            <a:r>
              <a:rPr lang="ko-KR" altLang="en-US" dirty="0"/>
              <a:t>자동화 툴 </a:t>
            </a:r>
            <a:r>
              <a:rPr lang="en-US" altLang="ko-KR" dirty="0"/>
              <a:t>(feature engineering + hyperparameter)</a:t>
            </a:r>
          </a:p>
          <a:p>
            <a:r>
              <a:rPr lang="en-US" altLang="ko-KR" dirty="0" err="1"/>
              <a:t>Bentoml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모델 서빙</a:t>
            </a:r>
            <a:endParaRPr lang="en-US" altLang="ko-KR" dirty="0"/>
          </a:p>
          <a:p>
            <a:r>
              <a:rPr lang="en-US" altLang="ko-KR" dirty="0"/>
              <a:t>DB :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을 이용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69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을 이용해 초기 폴더를 생성해준다 </a:t>
            </a:r>
            <a:r>
              <a:rPr lang="en-US" altLang="ko-KR" dirty="0"/>
              <a:t>‘</a:t>
            </a:r>
            <a:r>
              <a:rPr lang="en-US" altLang="ko-KR" dirty="0" err="1"/>
              <a:t>fea</a:t>
            </a:r>
            <a:r>
              <a:rPr lang="en-US" altLang="ko-KR" dirty="0"/>
              <a:t>_’ </a:t>
            </a:r>
            <a:r>
              <a:rPr lang="ko-KR" altLang="en-US" dirty="0"/>
              <a:t>라는 이름으로 생성했음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오른쪽 </a:t>
            </a:r>
            <a:r>
              <a:rPr lang="en-US" altLang="ko-KR" dirty="0"/>
              <a:t>3</a:t>
            </a:r>
            <a:r>
              <a:rPr lang="ko-KR" altLang="en-US" dirty="0"/>
              <a:t>개의 파일 및 폴더가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FileSource</a:t>
            </a:r>
            <a:r>
              <a:rPr lang="ko-KR" altLang="en-US" dirty="0"/>
              <a:t>를 위와 같이 이전에 생성된 </a:t>
            </a:r>
            <a:r>
              <a:rPr lang="en-US" altLang="ko-KR" dirty="0"/>
              <a:t>parquet path </a:t>
            </a:r>
            <a:r>
              <a:rPr lang="ko-KR" altLang="en-US" dirty="0"/>
              <a:t>지정해주고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FeatureView</a:t>
            </a:r>
            <a:r>
              <a:rPr lang="ko-KR" altLang="en-US" dirty="0"/>
              <a:t> 에서 통해 필요한 컬럼을 설정해준다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Event_timestamp_column</a:t>
            </a:r>
            <a:r>
              <a:rPr lang="en-US" altLang="ko-KR" dirty="0"/>
              <a:t> </a:t>
            </a:r>
            <a:r>
              <a:rPr lang="ko-KR" altLang="en-US" dirty="0"/>
              <a:t>은 실제로 온라인 서빙을 할 때</a:t>
            </a:r>
            <a:r>
              <a:rPr lang="en-US" altLang="ko-KR" dirty="0"/>
              <a:t>, </a:t>
            </a:r>
            <a:r>
              <a:rPr lang="ko-KR" altLang="en-US" dirty="0"/>
              <a:t>가장 최신 날짜만 가져옴 해당 컬럼은 무조건 생성해주어야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</a:t>
            </a:r>
          </a:p>
          <a:p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Registry </a:t>
            </a:r>
            <a:r>
              <a:rPr lang="ko-KR" altLang="en-US" dirty="0"/>
              <a:t>는 </a:t>
            </a:r>
            <a:r>
              <a:rPr lang="en-US" altLang="ko-KR" dirty="0" err="1"/>
              <a:t>featureview</a:t>
            </a:r>
            <a:r>
              <a:rPr lang="ko-KR" altLang="en-US" dirty="0"/>
              <a:t>를 임시적으로 저장하는 곳</a:t>
            </a:r>
            <a:r>
              <a:rPr lang="en-US" altLang="ko-KR" dirty="0"/>
              <a:t> </a:t>
            </a:r>
            <a:r>
              <a:rPr lang="ko-KR" altLang="en-US" dirty="0"/>
              <a:t>정도로 생각 </a:t>
            </a:r>
            <a:r>
              <a:rPr lang="en-US" altLang="ko-KR" dirty="0"/>
              <a:t>-&gt; </a:t>
            </a:r>
            <a:r>
              <a:rPr lang="ko-KR" altLang="en-US" dirty="0"/>
              <a:t>온라인 스토어로 로드 전에 </a:t>
            </a:r>
            <a:r>
              <a:rPr lang="en-US" altLang="ko-KR" dirty="0" err="1"/>
              <a:t>featureview</a:t>
            </a:r>
            <a:r>
              <a:rPr lang="ko-KR" altLang="en-US" dirty="0"/>
              <a:t>를 저장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904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feast</a:t>
            </a:r>
            <a:r>
              <a:rPr lang="ko-KR" altLang="en-US" dirty="0"/>
              <a:t>를 </a:t>
            </a:r>
            <a:r>
              <a:rPr lang="en-US" altLang="ko-KR" dirty="0"/>
              <a:t>apply </a:t>
            </a:r>
            <a:r>
              <a:rPr lang="ko-KR" altLang="en-US" dirty="0"/>
              <a:t>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위와같이</a:t>
            </a:r>
            <a:r>
              <a:rPr lang="ko-KR" altLang="en-US" dirty="0"/>
              <a:t> 설정한 것을 확인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엔티티의 경우 </a:t>
            </a:r>
            <a:r>
              <a:rPr lang="ko-KR" altLang="en-US" dirty="0" err="1"/>
              <a:t>키값</a:t>
            </a:r>
            <a:r>
              <a:rPr lang="ko-KR" altLang="en-US" dirty="0"/>
              <a:t> 정도로 생각하면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고객 아이디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ko-KR" altLang="en-US" dirty="0" err="1"/>
              <a:t>고객아이디에</a:t>
            </a:r>
            <a:r>
              <a:rPr lang="ko-KR" altLang="en-US" dirty="0"/>
              <a:t> 여러 개의 다양한 시간대별로 데이터가 쌓이는 것 생각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319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학습할 데이터가 </a:t>
            </a:r>
            <a:r>
              <a:rPr lang="en-US" altLang="ko-KR" dirty="0"/>
              <a:t>feature store </a:t>
            </a:r>
            <a:r>
              <a:rPr lang="ko-KR" altLang="en-US" dirty="0"/>
              <a:t>상에서는 준비가 되었다고 보면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13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feast </a:t>
            </a:r>
            <a:r>
              <a:rPr lang="ko-KR" altLang="en-US" dirty="0"/>
              <a:t>에서 </a:t>
            </a:r>
            <a:r>
              <a:rPr lang="en-US" altLang="ko-KR" dirty="0" err="1"/>
              <a:t>nni</a:t>
            </a:r>
            <a:r>
              <a:rPr lang="ko-KR" altLang="en-US" dirty="0"/>
              <a:t>로 데이터를 보내 학습을 진행하는 부분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학습은 </a:t>
            </a:r>
            <a:r>
              <a:rPr lang="en-US" altLang="ko-KR" dirty="0"/>
              <a:t>Offline </a:t>
            </a:r>
            <a:r>
              <a:rPr lang="ko-KR" altLang="en-US" dirty="0"/>
              <a:t>상에서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33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코드가 학습 필요한 데이터를 불러옴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Entity</a:t>
            </a:r>
            <a:r>
              <a:rPr lang="ko-KR" altLang="en-US" dirty="0"/>
              <a:t>는 </a:t>
            </a:r>
            <a:r>
              <a:rPr lang="en-US" altLang="ko-KR" dirty="0"/>
              <a:t>df</a:t>
            </a:r>
            <a:r>
              <a:rPr lang="ko-KR" altLang="en-US" dirty="0"/>
              <a:t>형태로 학습에 필요한 </a:t>
            </a:r>
            <a:r>
              <a:rPr lang="en-US" altLang="ko-KR" dirty="0" err="1"/>
              <a:t>ticket_id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event_timestamp</a:t>
            </a:r>
            <a:r>
              <a:rPr lang="ko-KR" altLang="en-US" dirty="0"/>
              <a:t>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컬럼의 </a:t>
            </a:r>
            <a:r>
              <a:rPr lang="en-US" altLang="ko-KR" dirty="0"/>
              <a:t>value </a:t>
            </a:r>
            <a:r>
              <a:rPr lang="ko-KR" altLang="en-US" dirty="0"/>
              <a:t>와 매칭되는 데이터 들만 가져올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Ex) </a:t>
            </a:r>
            <a:r>
              <a:rPr lang="en-US" altLang="ko-KR" dirty="0" err="1"/>
              <a:t>ticket_id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1~100</a:t>
            </a:r>
            <a:r>
              <a:rPr lang="ko-KR" altLang="en-US" dirty="0"/>
              <a:t>까지 있고</a:t>
            </a:r>
            <a:r>
              <a:rPr lang="en-US" altLang="ko-KR" dirty="0"/>
              <a:t>, </a:t>
            </a:r>
            <a:r>
              <a:rPr lang="en-US" altLang="ko-KR" dirty="0" err="1"/>
              <a:t>event_timestamp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~ 10</a:t>
            </a:r>
            <a:r>
              <a:rPr lang="ko-KR" altLang="en-US" dirty="0"/>
              <a:t>월까지 있을 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1~80</a:t>
            </a:r>
            <a:r>
              <a:rPr lang="ko-KR" altLang="en-US" dirty="0"/>
              <a:t>번까지 </a:t>
            </a:r>
            <a:r>
              <a:rPr lang="en-US" altLang="ko-KR" dirty="0"/>
              <a:t>time : 1~ 7</a:t>
            </a:r>
            <a:r>
              <a:rPr lang="ko-KR" altLang="en-US" dirty="0"/>
              <a:t>월 까지만 학습하고 싶다면 해당 부분을 </a:t>
            </a:r>
            <a:r>
              <a:rPr lang="en-US" altLang="ko-KR" dirty="0" err="1"/>
              <a:t>entity_dataframe</a:t>
            </a:r>
            <a:r>
              <a:rPr lang="ko-KR" altLang="en-US" dirty="0"/>
              <a:t>으로 만들어서 가져오면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또는 다 가져온 이후에 나누던가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24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1~7</a:t>
            </a:r>
            <a:r>
              <a:rPr lang="ko-KR" altLang="en-US" dirty="0"/>
              <a:t>월 이전 데이터만을 학습 데이터로 이용하였다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76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NNI</a:t>
            </a:r>
            <a:r>
              <a:rPr lang="ko-KR" altLang="en-US" dirty="0"/>
              <a:t> 는 </a:t>
            </a:r>
            <a:r>
              <a:rPr lang="ko-KR" altLang="en-US" b="1" dirty="0"/>
              <a:t>자동화 툴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  <a:r>
              <a:rPr lang="en-US" altLang="ko-KR" dirty="0"/>
              <a:t>(feature engineering + hyperparameter)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툴은 최근에 다시 </a:t>
            </a:r>
            <a:r>
              <a:rPr lang="ko-KR" altLang="en-US" dirty="0" err="1"/>
              <a:t>릴리즈된</a:t>
            </a:r>
            <a:r>
              <a:rPr lang="ko-KR" altLang="en-US" dirty="0"/>
              <a:t> 버전이 있는데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추후에 써볼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199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여기선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만 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왜냐면 </a:t>
            </a:r>
            <a:r>
              <a:rPr lang="en-US" altLang="ko-KR" dirty="0"/>
              <a:t>-&gt; </a:t>
            </a:r>
            <a:r>
              <a:rPr lang="ko-KR" altLang="en-US" dirty="0"/>
              <a:t>이전에 </a:t>
            </a:r>
            <a:r>
              <a:rPr lang="en-US" altLang="ko-KR" dirty="0"/>
              <a:t>( spark</a:t>
            </a:r>
            <a:r>
              <a:rPr lang="ko-KR" altLang="en-US" dirty="0"/>
              <a:t>에서 </a:t>
            </a:r>
            <a:r>
              <a:rPr lang="en-US" altLang="ko-KR" dirty="0"/>
              <a:t>) </a:t>
            </a:r>
            <a:r>
              <a:rPr lang="ko-KR" altLang="en-US" dirty="0"/>
              <a:t>이미 전처리를 다 </a:t>
            </a:r>
            <a:r>
              <a:rPr lang="ko-KR" altLang="en-US" dirty="0" err="1"/>
              <a:t>해놓았기에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하이퍼파라미터에</a:t>
            </a:r>
            <a:r>
              <a:rPr lang="ko-KR" altLang="en-US" dirty="0"/>
              <a:t> 대해 설명해보면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학습과정에서 필요한 파라미터 경우의 수를 오른쪽과 같이 </a:t>
            </a:r>
            <a:r>
              <a:rPr lang="en-US" altLang="ko-KR" dirty="0" err="1"/>
              <a:t>search_space</a:t>
            </a:r>
            <a:r>
              <a:rPr lang="en-US" altLang="ko-KR" dirty="0"/>
              <a:t> </a:t>
            </a:r>
            <a:r>
              <a:rPr lang="ko-KR" altLang="en-US" dirty="0"/>
              <a:t>상에 저장해두면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Nni</a:t>
            </a:r>
            <a:r>
              <a:rPr lang="en-US" altLang="ko-KR" dirty="0"/>
              <a:t> </a:t>
            </a:r>
            <a:r>
              <a:rPr lang="ko-KR" altLang="en-US" dirty="0"/>
              <a:t>가 자동으로 다양한 조합을 만들면서 학습을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Num_estimate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Seed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391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59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198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Feast </a:t>
            </a:r>
            <a:r>
              <a:rPr lang="ko-KR" altLang="en-US" dirty="0"/>
              <a:t>의 핵심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 제작 과정에서 사용하는 </a:t>
            </a:r>
            <a:r>
              <a:rPr lang="en-US" altLang="ko-KR" dirty="0"/>
              <a:t>feature </a:t>
            </a:r>
            <a:r>
              <a:rPr lang="ko-KR" altLang="en-US" dirty="0"/>
              <a:t>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운용에서 사용하는 </a:t>
            </a:r>
            <a:r>
              <a:rPr lang="en-US" altLang="ko-KR" dirty="0"/>
              <a:t>feature</a:t>
            </a:r>
            <a:r>
              <a:rPr lang="ko-KR" altLang="en-US" dirty="0"/>
              <a:t>를 실시간으로 빠르게 전달할 때 유용한 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주의 </a:t>
            </a:r>
            <a:r>
              <a:rPr lang="en-US" altLang="ko-KR" b="1" dirty="0"/>
              <a:t>! DB</a:t>
            </a:r>
            <a:r>
              <a:rPr lang="ko-KR" altLang="en-US" b="1" dirty="0"/>
              <a:t>가 아님</a:t>
            </a:r>
            <a:r>
              <a:rPr lang="en-US" altLang="ko-KR" b="1" dirty="0"/>
              <a:t>. DB</a:t>
            </a:r>
            <a:r>
              <a:rPr lang="ko-KR" altLang="en-US" b="1" dirty="0"/>
              <a:t>를 </a:t>
            </a:r>
            <a:r>
              <a:rPr lang="ko-KR" altLang="en-US" b="1" dirty="0" err="1"/>
              <a:t>서포트하는</a:t>
            </a:r>
            <a:r>
              <a:rPr lang="ko-KR" altLang="en-US" b="1" dirty="0"/>
              <a:t> 툴</a:t>
            </a:r>
            <a:endParaRPr lang="en-US" altLang="ko-KR" b="1" dirty="0"/>
          </a:p>
          <a:p>
            <a:r>
              <a:rPr lang="ko-KR" altLang="en-US" b="1" dirty="0" err="1"/>
              <a:t>디비와</a:t>
            </a:r>
            <a:r>
              <a:rPr lang="ko-KR" altLang="en-US" b="1" dirty="0"/>
              <a:t> 붙어서 </a:t>
            </a:r>
            <a:r>
              <a:rPr lang="en-US" altLang="ko-KR" b="1" dirty="0"/>
              <a:t>feature</a:t>
            </a:r>
            <a:r>
              <a:rPr lang="ko-KR" altLang="en-US" b="1" dirty="0"/>
              <a:t>를 전달할 때 이용</a:t>
            </a:r>
            <a:r>
              <a:rPr lang="en-US" altLang="ko-KR" b="1" dirty="0"/>
              <a:t>.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en-US" altLang="ko-KR" b="0" dirty="0"/>
              <a:t>Offline</a:t>
            </a:r>
            <a:r>
              <a:rPr lang="ko-KR" altLang="en-US" b="0" dirty="0"/>
              <a:t> </a:t>
            </a:r>
            <a:r>
              <a:rPr lang="en-US" altLang="ko-KR" b="0" dirty="0"/>
              <a:t>store</a:t>
            </a:r>
            <a:r>
              <a:rPr lang="ko-KR" altLang="en-US" b="0" dirty="0"/>
              <a:t>는 </a:t>
            </a:r>
            <a:r>
              <a:rPr lang="en-US" altLang="ko-KR" b="0" dirty="0"/>
              <a:t>: S3, redshift, </a:t>
            </a:r>
            <a:r>
              <a:rPr lang="en-US" altLang="ko-KR" b="0" dirty="0" err="1"/>
              <a:t>bigquery</a:t>
            </a:r>
            <a:r>
              <a:rPr lang="en-US" altLang="ko-KR" b="0" dirty="0"/>
              <a:t> </a:t>
            </a:r>
            <a:r>
              <a:rPr lang="ko-KR" altLang="en-US" b="0" dirty="0"/>
              <a:t>를 이용할 수 있고</a:t>
            </a:r>
            <a:r>
              <a:rPr lang="en-US" altLang="ko-KR" b="0" dirty="0"/>
              <a:t>,</a:t>
            </a:r>
          </a:p>
          <a:p>
            <a:endParaRPr lang="en-US" altLang="ko-KR" b="0" dirty="0"/>
          </a:p>
          <a:p>
            <a:r>
              <a:rPr lang="en-US" altLang="ko-KR" b="0" dirty="0"/>
              <a:t>Online store</a:t>
            </a:r>
            <a:r>
              <a:rPr lang="ko-KR" altLang="en-US" b="0" dirty="0"/>
              <a:t>로는 </a:t>
            </a:r>
            <a:r>
              <a:rPr lang="en-US" altLang="ko-KR" b="0" dirty="0"/>
              <a:t>: dynamo</a:t>
            </a:r>
            <a:r>
              <a:rPr lang="ko-KR" altLang="en-US" b="0" dirty="0"/>
              <a:t> </a:t>
            </a:r>
            <a:r>
              <a:rPr lang="en-US" altLang="ko-KR" b="0" dirty="0"/>
              <a:t>DB, SQLite, Redis, </a:t>
            </a:r>
            <a:r>
              <a:rPr lang="en-US" altLang="ko-KR" b="0" dirty="0" err="1"/>
              <a:t>firestore</a:t>
            </a:r>
            <a:r>
              <a:rPr lang="en-US" altLang="ko-KR" b="0" dirty="0"/>
              <a:t> </a:t>
            </a:r>
            <a:r>
              <a:rPr lang="ko-KR" altLang="en-US" b="0" dirty="0"/>
              <a:t>를 이용할 수 있다</a:t>
            </a:r>
            <a:r>
              <a:rPr lang="en-US" altLang="ko-KR" b="0" dirty="0"/>
              <a:t>.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295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학습된 모델들이 저장됨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24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위에서 생성된 모델들을 이제 서빙을 </a:t>
            </a:r>
            <a:r>
              <a:rPr lang="ko-KR" altLang="en-US" dirty="0" err="1"/>
              <a:t>해야하는데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이때 사용되는 것이 </a:t>
            </a:r>
            <a:r>
              <a:rPr lang="en-US" altLang="ko-KR" dirty="0" err="1"/>
              <a:t>Bentoml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27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</a:t>
            </a:r>
            <a:r>
              <a:rPr lang="ko-KR" altLang="en-US" dirty="0" err="1"/>
              <a:t>퍀킹해서</a:t>
            </a:r>
            <a:r>
              <a:rPr lang="ko-KR" altLang="en-US" dirty="0"/>
              <a:t> </a:t>
            </a:r>
            <a:r>
              <a:rPr lang="ko-KR" altLang="en-US" dirty="0" err="1"/>
              <a:t>서빙하는</a:t>
            </a:r>
            <a:r>
              <a:rPr lang="ko-KR" altLang="en-US" dirty="0"/>
              <a:t> 툴이라 보면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674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파이썬 파일로 패킹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Pack.py </a:t>
            </a:r>
            <a:r>
              <a:rPr lang="ko-KR" altLang="en-US" dirty="0"/>
              <a:t>의 </a:t>
            </a:r>
            <a:r>
              <a:rPr lang="en-US" altLang="ko-KR" dirty="0"/>
              <a:t>predict</a:t>
            </a:r>
            <a:r>
              <a:rPr lang="ko-KR" altLang="en-US" dirty="0"/>
              <a:t> 메소드의 인풋 데이터를 지정해줄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Structure </a:t>
            </a:r>
            <a:r>
              <a:rPr lang="ko-KR" altLang="en-US" dirty="0"/>
              <a:t>데이터 이기 때문에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했고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Package_save.py</a:t>
            </a:r>
            <a:r>
              <a:rPr lang="ko-KR" altLang="en-US" dirty="0"/>
              <a:t> 을 보면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로드해</a:t>
            </a:r>
            <a:r>
              <a:rPr lang="en-US" altLang="ko-KR" dirty="0"/>
              <a:t>,</a:t>
            </a:r>
            <a:r>
              <a:rPr lang="ko-KR" altLang="en-US" dirty="0"/>
              <a:t> 패킹 후 저장하는 것을 알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18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코드만 실행하면 패킹 및 저장이 완료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606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저장된 위치로 가보면 위와 같이 생성된 것 확인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en-US" altLang="ko-KR" dirty="0" err="1"/>
              <a:t>Dr_lauren_classifier</a:t>
            </a:r>
            <a:r>
              <a:rPr lang="en-US" altLang="ko-KR" dirty="0"/>
              <a:t>` </a:t>
            </a:r>
            <a:r>
              <a:rPr lang="ko-KR" altLang="en-US" dirty="0"/>
              <a:t>폴더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83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모델으</a:t>
            </a:r>
            <a:r>
              <a:rPr lang="ko-KR" altLang="en-US" dirty="0"/>
              <a:t> </a:t>
            </a:r>
            <a:r>
              <a:rPr lang="ko-KR" altLang="en-US" dirty="0" err="1"/>
              <a:t>서빙하는</a:t>
            </a:r>
            <a:r>
              <a:rPr lang="ko-KR" altLang="en-US" dirty="0"/>
              <a:t>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원래 로컬에서 해볼 때는 컨테이너로 만들어서 </a:t>
            </a:r>
            <a:r>
              <a:rPr lang="en-US" altLang="ko-KR" dirty="0"/>
              <a:t>docker hub</a:t>
            </a:r>
            <a:r>
              <a:rPr lang="ko-KR" altLang="en-US" dirty="0"/>
              <a:t>에 </a:t>
            </a:r>
            <a:r>
              <a:rPr lang="ko-KR" altLang="en-US" dirty="0" err="1"/>
              <a:t>등록시켜둔</a:t>
            </a:r>
            <a:r>
              <a:rPr lang="ko-KR" altLang="en-US" dirty="0"/>
              <a:t> 후에 </a:t>
            </a:r>
            <a:r>
              <a:rPr lang="en-US" altLang="ko-KR" dirty="0"/>
              <a:t>serving</a:t>
            </a:r>
            <a:r>
              <a:rPr lang="ko-KR" altLang="en-US" dirty="0"/>
              <a:t>도 가능하나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 </a:t>
            </a:r>
            <a:r>
              <a:rPr lang="en-US" altLang="ko-KR" dirty="0"/>
              <a:t>image </a:t>
            </a:r>
            <a:r>
              <a:rPr lang="ko-KR" altLang="en-US" dirty="0"/>
              <a:t>위에서 진행하여 그냥 바로 </a:t>
            </a:r>
            <a:r>
              <a:rPr lang="en-US" altLang="ko-KR" dirty="0"/>
              <a:t>serving</a:t>
            </a:r>
            <a:r>
              <a:rPr lang="ko-KR" altLang="en-US" dirty="0"/>
              <a:t>을 진행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68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서빙이 진행되면 다음과 같이 나오고 모델이 </a:t>
            </a:r>
            <a:r>
              <a:rPr lang="ko-KR" altLang="en-US" dirty="0" err="1"/>
              <a:t>띄어진</a:t>
            </a:r>
            <a:r>
              <a:rPr lang="ko-KR" altLang="en-US" dirty="0"/>
              <a:t> 것을 확인할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4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</a:t>
            </a:r>
            <a:r>
              <a:rPr lang="en-US" altLang="ko-KR" dirty="0"/>
              <a:t>store</a:t>
            </a:r>
            <a:r>
              <a:rPr lang="ko-KR" altLang="en-US" dirty="0"/>
              <a:t>로 실시간 </a:t>
            </a:r>
            <a:r>
              <a:rPr lang="ko-KR" altLang="en-US" dirty="0" err="1"/>
              <a:t>인퍼런스를</a:t>
            </a:r>
            <a:r>
              <a:rPr lang="ko-KR" altLang="en-US" dirty="0"/>
              <a:t> </a:t>
            </a:r>
            <a:r>
              <a:rPr lang="ko-KR" altLang="en-US" dirty="0" err="1"/>
              <a:t>진행해야하는데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다음과 같은 구조로 이루어진다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Feast </a:t>
            </a:r>
            <a:r>
              <a:rPr lang="ko-KR" altLang="en-US" dirty="0"/>
              <a:t>에서 온라인스토어로 데이터 로드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온라인스토어에서 </a:t>
            </a:r>
            <a:r>
              <a:rPr lang="ko-KR" altLang="en-US" dirty="0" err="1"/>
              <a:t>인퍼런스하기</a:t>
            </a:r>
            <a:r>
              <a:rPr lang="ko-KR" altLang="en-US" dirty="0"/>
              <a:t> 위해 데이터 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22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6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그림이 모델 학습 및 배포 과정의 </a:t>
            </a:r>
            <a:r>
              <a:rPr lang="en-US" altLang="ko-KR" dirty="0"/>
              <a:t>baseline </a:t>
            </a:r>
            <a:r>
              <a:rPr lang="ko-KR" altLang="en-US" dirty="0"/>
              <a:t>정도로 보면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라인은 실시간으로 </a:t>
            </a:r>
            <a:r>
              <a:rPr lang="ko-KR" altLang="en-US" dirty="0" err="1"/>
              <a:t>프로덕션할</a:t>
            </a:r>
            <a:r>
              <a:rPr lang="ko-KR" altLang="en-US" dirty="0"/>
              <a:t> 경우에 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라인은 모델 학습 과정에서 배치로 학습할 경우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690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일까지 데이터를 모두 로드해줌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다음번에는 그냥 최근 </a:t>
            </a:r>
            <a:r>
              <a:rPr lang="ko-KR" altLang="en-US" dirty="0" err="1"/>
              <a:t>날짜까지만</a:t>
            </a:r>
            <a:r>
              <a:rPr lang="ko-KR" altLang="en-US" dirty="0"/>
              <a:t> 하면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862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720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인퍼런스할</a:t>
            </a:r>
            <a:r>
              <a:rPr lang="ko-KR" altLang="en-US" dirty="0"/>
              <a:t> 부분의 </a:t>
            </a:r>
            <a:r>
              <a:rPr lang="en-US" altLang="ko-KR" dirty="0"/>
              <a:t>entity</a:t>
            </a:r>
            <a:r>
              <a:rPr lang="ko-KR" altLang="en-US" dirty="0"/>
              <a:t>를 다음과 같이 지정해주면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 err="1"/>
              <a:t>월이후</a:t>
            </a:r>
            <a:r>
              <a:rPr lang="ko-KR" altLang="en-US" dirty="0"/>
              <a:t> 데이터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79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지정한 엔티티와 </a:t>
            </a:r>
            <a:r>
              <a:rPr lang="ko-KR" altLang="en-US" dirty="0" err="1"/>
              <a:t>매핑되는</a:t>
            </a:r>
            <a:r>
              <a:rPr lang="ko-KR" altLang="en-US" dirty="0"/>
              <a:t> 데이터들을 온라인스토어에서 가져오는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가져온 데이터는 이렇다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뒤에 </a:t>
            </a:r>
            <a:r>
              <a:rPr lang="en-US" altLang="ko-KR" dirty="0" err="1"/>
              <a:t>ntt_label</a:t>
            </a:r>
            <a:r>
              <a:rPr lang="ko-KR" altLang="en-US" dirty="0"/>
              <a:t>은 추론시에 들어가진 않고</a:t>
            </a:r>
            <a:r>
              <a:rPr lang="en-US" altLang="ko-KR" dirty="0"/>
              <a:t>, </a:t>
            </a:r>
            <a:r>
              <a:rPr lang="ko-KR" altLang="en-US" dirty="0"/>
              <a:t>추후에 비교하기 위해서 넣어두었다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2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데이터를 가져왔으니 요청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92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데이터프레임을 </a:t>
            </a:r>
            <a:r>
              <a:rPr lang="en-US" altLang="ko-KR" dirty="0"/>
              <a:t>json</a:t>
            </a:r>
            <a:r>
              <a:rPr lang="ko-KR" altLang="en-US" dirty="0"/>
              <a:t>형식으로 보내주어야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13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잘 작성해서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231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Bentoml</a:t>
            </a:r>
            <a:r>
              <a:rPr lang="ko-KR" altLang="en-US" dirty="0"/>
              <a:t>로 요청하면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76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서버로 데이터가 </a:t>
            </a:r>
            <a:r>
              <a:rPr lang="ko-KR" altLang="en-US" dirty="0" err="1"/>
              <a:t>전달되</a:t>
            </a:r>
            <a:r>
              <a:rPr lang="ko-KR" altLang="en-US" dirty="0"/>
              <a:t> </a:t>
            </a:r>
            <a:r>
              <a:rPr lang="ko-KR" altLang="en-US" dirty="0" err="1"/>
              <a:t>인퍼런스한</a:t>
            </a:r>
            <a:r>
              <a:rPr lang="ko-KR" altLang="en-US" dirty="0"/>
              <a:t> 부분을 확인할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이 결과를 따로 저장했는데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91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그림에서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 학습과정에서는 </a:t>
            </a:r>
            <a:r>
              <a:rPr lang="en-US" altLang="ko-KR" b="1" dirty="0"/>
              <a:t>NNI</a:t>
            </a:r>
            <a:r>
              <a:rPr lang="ko-KR" altLang="en-US" dirty="0"/>
              <a:t>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 서빙 과정에서는 </a:t>
            </a:r>
            <a:r>
              <a:rPr lang="en-US" altLang="ko-KR" b="1" dirty="0" err="1"/>
              <a:t>Bentoml</a:t>
            </a:r>
            <a:r>
              <a:rPr lang="ko-KR" altLang="en-US" dirty="0"/>
              <a:t>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추론 이후 결과에 대해서는 </a:t>
            </a:r>
            <a:r>
              <a:rPr lang="en-US" altLang="ko-KR" b="1" dirty="0" err="1"/>
              <a:t>Mysql</a:t>
            </a:r>
            <a:r>
              <a:rPr lang="en-US" altLang="ko-KR" b="1" dirty="0"/>
              <a:t> </a:t>
            </a:r>
            <a:r>
              <a:rPr lang="ko-KR" altLang="en-US" dirty="0"/>
              <a:t>을 이용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는 </a:t>
            </a:r>
            <a:r>
              <a:rPr lang="en-US" altLang="ko-KR" dirty="0"/>
              <a:t>NoSQL</a:t>
            </a:r>
            <a:r>
              <a:rPr lang="ko-KR" altLang="en-US" dirty="0"/>
              <a:t>이나 다른 </a:t>
            </a:r>
            <a:r>
              <a:rPr lang="en-US" altLang="ko-KR" dirty="0" err="1"/>
              <a:t>db</a:t>
            </a:r>
            <a:r>
              <a:rPr lang="ko-KR" altLang="en-US" dirty="0"/>
              <a:t>를 이용해도 될 것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그냥 내가 익숙해서 </a:t>
            </a:r>
            <a:r>
              <a:rPr lang="en-US" altLang="ko-KR" dirty="0" err="1"/>
              <a:t>mysql</a:t>
            </a:r>
            <a:r>
              <a:rPr lang="ko-KR" altLang="en-US" dirty="0"/>
              <a:t>을 써보았고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Kt</a:t>
            </a:r>
            <a:r>
              <a:rPr lang="ko-KR" altLang="en-US" dirty="0"/>
              <a:t> </a:t>
            </a:r>
            <a:r>
              <a:rPr lang="en-US" altLang="ko-KR" dirty="0" err="1"/>
              <a:t>dr_lauren</a:t>
            </a:r>
            <a:r>
              <a:rPr lang="en-US" altLang="ko-KR" dirty="0"/>
              <a:t> </a:t>
            </a:r>
            <a:r>
              <a:rPr lang="ko-KR" altLang="en-US" dirty="0"/>
              <a:t>프로젝트에서 진행될 경우</a:t>
            </a:r>
            <a:r>
              <a:rPr lang="en-US" altLang="ko-KR" dirty="0"/>
              <a:t>? </a:t>
            </a:r>
            <a:r>
              <a:rPr lang="en-US" altLang="ko-KR" dirty="0" err="1"/>
              <a:t>postgreDB</a:t>
            </a:r>
            <a:r>
              <a:rPr lang="ko-KR" altLang="en-US" dirty="0"/>
              <a:t>를 이용할 </a:t>
            </a:r>
            <a:r>
              <a:rPr lang="ko-KR" altLang="en-US" dirty="0" err="1"/>
              <a:t>것같다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6340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 </a:t>
            </a:r>
            <a:r>
              <a:rPr lang="en-US" altLang="ko-KR" dirty="0"/>
              <a:t>DB</a:t>
            </a:r>
            <a:r>
              <a:rPr lang="ko-KR" altLang="en-US" dirty="0"/>
              <a:t>에 넣었다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ko-KR" altLang="en-US" dirty="0"/>
              <a:t>은 그냥 내가 편해서 그리고 무료라서 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1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쿼리 연결하는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만들고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082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잘 작성해서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61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Bentoml</a:t>
            </a:r>
            <a:r>
              <a:rPr lang="ko-KR" altLang="en-US" dirty="0"/>
              <a:t>로 데이터를 던지면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73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예측한 값과 실제 값이 적재됨을 확인할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7203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Feast </a:t>
            </a:r>
            <a:r>
              <a:rPr lang="ko-KR" altLang="en-US" dirty="0"/>
              <a:t>는 데이터가 </a:t>
            </a:r>
            <a:r>
              <a:rPr lang="ko-KR" altLang="en-US" b="1" dirty="0"/>
              <a:t>실시간으로 </a:t>
            </a:r>
            <a:r>
              <a:rPr lang="ko-KR" altLang="en-US" dirty="0" err="1"/>
              <a:t>인퍼런스</a:t>
            </a:r>
            <a:r>
              <a:rPr lang="ko-KR" altLang="en-US" dirty="0"/>
              <a:t> </a:t>
            </a:r>
            <a:r>
              <a:rPr lang="ko-KR" altLang="en-US" dirty="0" err="1"/>
              <a:t>되어야하고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같은 </a:t>
            </a:r>
            <a:r>
              <a:rPr lang="ko-KR" altLang="en-US" b="1" u="sng" dirty="0"/>
              <a:t>엔티티에 여러 개의 데이터</a:t>
            </a:r>
            <a:r>
              <a:rPr lang="ko-KR" altLang="en-US" dirty="0"/>
              <a:t>가 연속적으로 쌓일 경우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b="1" dirty="0"/>
              <a:t>실시간 데이터 플로우 처리에는 좋으나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b="1" dirty="0"/>
              <a:t>충분히 다른 방법</a:t>
            </a:r>
            <a:r>
              <a:rPr lang="ko-KR" altLang="en-US" dirty="0"/>
              <a:t>으로도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 err="1"/>
              <a:t>임세규</a:t>
            </a:r>
            <a:r>
              <a:rPr lang="ko-KR" altLang="en-US" dirty="0"/>
              <a:t> 연구원이 한 거 처럼 </a:t>
            </a:r>
            <a:r>
              <a:rPr lang="en-US" altLang="ko-KR" dirty="0"/>
              <a:t>cronjob </a:t>
            </a:r>
            <a:r>
              <a:rPr lang="ko-KR" altLang="en-US" dirty="0"/>
              <a:t>으로 가져오기</a:t>
            </a:r>
            <a:r>
              <a:rPr lang="en-US" altLang="ko-KR" dirty="0"/>
              <a:t>, </a:t>
            </a:r>
            <a:r>
              <a:rPr lang="en-US" altLang="ko-KR" dirty="0" err="1"/>
              <a:t>aifactory</a:t>
            </a:r>
            <a:r>
              <a:rPr lang="en-US" altLang="ko-KR" dirty="0"/>
              <a:t> </a:t>
            </a:r>
            <a:r>
              <a:rPr lang="ko-KR" altLang="en-US" dirty="0"/>
              <a:t>계속 한 폴더에 </a:t>
            </a:r>
            <a:r>
              <a:rPr lang="ko-KR" altLang="en-US" dirty="0" err="1"/>
              <a:t>생성되는거</a:t>
            </a:r>
            <a:r>
              <a:rPr lang="ko-KR" altLang="en-US" dirty="0"/>
              <a:t> 바라보기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대체가 가능한 기술이어서 꼭 </a:t>
            </a:r>
            <a:r>
              <a:rPr lang="ko-KR" altLang="en-US" dirty="0" err="1"/>
              <a:t>적용해야하는지</a:t>
            </a:r>
            <a:r>
              <a:rPr lang="ko-KR" altLang="en-US" dirty="0"/>
              <a:t> 모르겠다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</a:t>
            </a:r>
          </a:p>
          <a:p>
            <a:endParaRPr lang="en-US" altLang="ko-KR" dirty="0"/>
          </a:p>
          <a:p>
            <a:r>
              <a:rPr lang="en-US" altLang="ko-KR" dirty="0"/>
              <a:t>NNI </a:t>
            </a:r>
            <a:r>
              <a:rPr lang="ko-KR" altLang="en-US" dirty="0"/>
              <a:t>역시나 강력한 도구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 릴리즈 된 것도 써볼 예정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 err="1"/>
              <a:t>메트릭이</a:t>
            </a:r>
            <a:r>
              <a:rPr lang="ko-KR" altLang="en-US" dirty="0"/>
              <a:t> 하나밖에 </a:t>
            </a:r>
            <a:r>
              <a:rPr lang="ko-KR" altLang="en-US" dirty="0" err="1"/>
              <a:t>안되서</a:t>
            </a:r>
            <a:r>
              <a:rPr lang="ko-KR" altLang="en-US" dirty="0"/>
              <a:t> 아쉽다</a:t>
            </a:r>
            <a:r>
              <a:rPr lang="en-US" altLang="ko-KR" dirty="0"/>
              <a:t>. </a:t>
            </a:r>
            <a:r>
              <a:rPr lang="ko-KR" altLang="en-US" dirty="0"/>
              <a:t>이번과 같이 </a:t>
            </a:r>
            <a:r>
              <a:rPr lang="en-US" altLang="ko-KR" dirty="0"/>
              <a:t>acc, </a:t>
            </a:r>
            <a:r>
              <a:rPr lang="en-US" altLang="ko-KR" dirty="0" err="1"/>
              <a:t>auc</a:t>
            </a:r>
            <a:r>
              <a:rPr lang="en-US" altLang="ko-KR" dirty="0"/>
              <a:t> </a:t>
            </a:r>
            <a:r>
              <a:rPr lang="ko-KR" altLang="en-US" dirty="0" err="1"/>
              <a:t>둘다</a:t>
            </a:r>
            <a:r>
              <a:rPr lang="ko-KR" altLang="en-US" dirty="0"/>
              <a:t> 비교하는 기능 아쉽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 </a:t>
            </a:r>
          </a:p>
          <a:p>
            <a:endParaRPr lang="en-US" altLang="ko-KR" dirty="0"/>
          </a:p>
          <a:p>
            <a:r>
              <a:rPr lang="en-US" altLang="ko-KR" dirty="0" err="1"/>
              <a:t>Bentoml</a:t>
            </a:r>
            <a:r>
              <a:rPr lang="en-US" altLang="ko-KR" dirty="0"/>
              <a:t> </a:t>
            </a:r>
            <a:r>
              <a:rPr lang="ko-KR" altLang="en-US" dirty="0" err="1"/>
              <a:t>서빙할</a:t>
            </a:r>
            <a:r>
              <a:rPr lang="ko-KR" altLang="en-US" dirty="0"/>
              <a:t> 때 너무 편하다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컨테이너화 시켜서 쉽게 배포가능한 점이 큰 장점이라 생각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 교체가 더욱 간단하다는 장점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</a:t>
            </a:r>
          </a:p>
          <a:p>
            <a:endParaRPr lang="en-US" altLang="ko-KR" dirty="0"/>
          </a:p>
          <a:p>
            <a:r>
              <a:rPr lang="en-US" altLang="ko-KR" dirty="0" err="1"/>
              <a:t>Mysql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지난번에 부동산 데이터 적재 및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 </a:t>
            </a:r>
            <a:r>
              <a:rPr lang="ko-KR" altLang="en-US" dirty="0" err="1"/>
              <a:t>다뤄둔게</a:t>
            </a:r>
            <a:r>
              <a:rPr lang="ko-KR" altLang="en-US" dirty="0"/>
              <a:t> 이렇게 연결되어서 좋았다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32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5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Feast</a:t>
            </a:r>
            <a:r>
              <a:rPr lang="ko-KR" altLang="en-US" dirty="0"/>
              <a:t> 이전에 데이터 소스로 부터 전처리가 되어야 하는데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이때 사용할 수 있는 것이 </a:t>
            </a:r>
            <a:r>
              <a:rPr lang="en-US" altLang="ko-KR" b="1" dirty="0" err="1"/>
              <a:t>kafka</a:t>
            </a:r>
            <a:r>
              <a:rPr lang="ko-KR" altLang="en-US" b="1" dirty="0"/>
              <a:t>와 </a:t>
            </a:r>
            <a:r>
              <a:rPr lang="en-US" altLang="ko-KR" b="1" dirty="0"/>
              <a:t>spark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18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카프카가 데이터를 </a:t>
            </a:r>
            <a:r>
              <a:rPr lang="en-US" altLang="ko-KR" dirty="0"/>
              <a:t>spark</a:t>
            </a:r>
            <a:r>
              <a:rPr lang="ko-KR" altLang="en-US" dirty="0"/>
              <a:t>로 보내면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spark </a:t>
            </a:r>
            <a:r>
              <a:rPr lang="ko-KR" altLang="en-US" dirty="0"/>
              <a:t>에서 전처리를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 이 데이터는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4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parquet </a:t>
            </a:r>
            <a:r>
              <a:rPr lang="ko-KR" altLang="en-US" dirty="0" err="1"/>
              <a:t>포멧으로</a:t>
            </a:r>
            <a:r>
              <a:rPr lang="ko-KR" altLang="en-US" dirty="0"/>
              <a:t> 데이터 </a:t>
            </a:r>
            <a:r>
              <a:rPr lang="en-US" altLang="ko-KR" dirty="0"/>
              <a:t>warehouse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형태로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Bigquery</a:t>
            </a:r>
            <a:r>
              <a:rPr lang="ko-KR" altLang="en-US" dirty="0"/>
              <a:t>나 </a:t>
            </a:r>
            <a:r>
              <a:rPr lang="en-US" altLang="ko-KR" dirty="0"/>
              <a:t>redshift</a:t>
            </a:r>
            <a:r>
              <a:rPr lang="ko-KR" altLang="en-US" dirty="0"/>
              <a:t> 은 </a:t>
            </a:r>
            <a:r>
              <a:rPr lang="en-US" altLang="ko-KR" b="1" dirty="0"/>
              <a:t>pandas </a:t>
            </a:r>
            <a:r>
              <a:rPr lang="en-US" altLang="ko-KR" b="1" dirty="0" err="1"/>
              <a:t>dataframe</a:t>
            </a:r>
            <a:r>
              <a:rPr lang="ko-KR" altLang="en-US" dirty="0"/>
              <a:t>형태로 저장가능 </a:t>
            </a:r>
            <a:r>
              <a:rPr lang="en-US" altLang="ko-KR" dirty="0"/>
              <a:t>-&gt; query</a:t>
            </a:r>
            <a:r>
              <a:rPr lang="ko-KR" altLang="en-US" dirty="0"/>
              <a:t>를 던져서 가져올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근데 왜 하필 </a:t>
            </a:r>
            <a:r>
              <a:rPr lang="en-US" altLang="ko-KR" dirty="0"/>
              <a:t>parquet</a:t>
            </a:r>
            <a:r>
              <a:rPr lang="ko-KR" altLang="en-US" dirty="0"/>
              <a:t>이냐 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아직은 </a:t>
            </a:r>
            <a:r>
              <a:rPr lang="en-US" altLang="ko-KR" dirty="0"/>
              <a:t>parquet</a:t>
            </a:r>
            <a:r>
              <a:rPr lang="ko-KR" altLang="en-US" dirty="0"/>
              <a:t>만 지원 </a:t>
            </a:r>
            <a:r>
              <a:rPr lang="en-US" altLang="ko-KR" dirty="0"/>
              <a:t>(offline </a:t>
            </a:r>
            <a:r>
              <a:rPr lang="en-US" altLang="ko-KR" dirty="0" err="1"/>
              <a:t>file_system</a:t>
            </a:r>
            <a:r>
              <a:rPr lang="en-US" altLang="ko-KR" dirty="0"/>
              <a:t>)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796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E1969-5C83-445E-A46F-3A27661333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62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EE44F-3F43-401B-BAC2-2E933E717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A0A31D-2C72-40AD-BBEC-36EB30116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2767D-AE2E-4151-8FBB-B533A462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5B50C-7BF4-4E9E-9BBC-E9CF5329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0B1D5-A350-45F4-B8F7-7F23ADCC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4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9A0FC-542E-4807-B736-F9B99EEE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4E5C9F-16F5-45A0-B023-3A861DBD4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2C2D8-D96B-402E-AFB5-E89E0640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02C6C6-6D56-42F2-9615-61697B2F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88331-E40A-499A-8981-28A57D38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7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1A72CB-A6BD-4F3E-B921-70A6132ED7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0414E2-309D-4FA7-8430-8DACC6D0E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45F48-1E03-4720-8041-0A0692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54D23-6820-4C58-9EBA-B9522214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00F79-C450-4454-88F6-BB77908D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1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C2FA8-4F3E-4A84-B1A9-180E3CD8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7B25D-CDAE-4B25-8AB0-15E6ED93C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56343E-709F-4820-AA0B-FF0DA061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12D601-7A19-45D9-97B1-2A5A43B0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2B730-C82E-4237-B905-144EB36C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66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0E816-5F2B-467C-82AF-A3FEF6808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A0AF33-048D-4110-8305-93BA3AF69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862B4-F947-4B9E-82E7-9148D478C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79274B-D594-4FB4-B3B4-AEDFB174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749550-B744-4B74-9E88-D3C970B2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0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3112D-F7CF-4911-B4AE-D1C866D3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4CEBE-126A-4467-BA7E-E0B8D0F9F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DFAD48-164E-4E11-AA8F-C85C94EAB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AE61F2-32D7-42D9-9D1C-838261D0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F08B92-8058-4361-8CC3-AFE0E2223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F944FB-8B97-4047-AE2C-D595C0CF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1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9B945-2AE5-4AD2-A170-37399291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E46203-4ABB-43E2-BF6D-89FCFDD66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AB736-FAE7-42F5-9D43-4A9B62A15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2125F3-06A3-4A75-AA74-E69F066A1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764D7A-5138-432F-9144-B7E56885D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0DFE04-79BB-4602-A4CA-2216DC63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9774FB-5609-4648-903C-51EF86A5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4AD5D0-3A5F-4F8D-A41C-F993EA9E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0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528F-FC64-4A4D-909D-5ED59FDA4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BE279D-767E-472E-BFAE-D22468EE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C1EFE4-81BB-4E3C-B946-F9B0C74C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19D4ED-2A5E-4295-AE2C-72CA5A0C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46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46B712-19DE-4E33-A484-E8627912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84A48A-644D-4FA7-8690-274F2FB3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EE0F51-F73F-4AD1-9586-5F465F2F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4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D8EF8-C70F-4DC9-8D46-D893CDFBC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230BC-1039-4979-9AD3-8F6B9FA02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DB8291-5F91-4903-805C-AC2408F81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560872-E7D7-476C-8BF8-D9893160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8069C8-8E4E-4DE0-9976-9739E2F0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0DFC84-2CAE-4EB4-A222-2AD7FC56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2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3B969-2D1C-4F74-82CD-00CA11B5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812FE6-E5A5-4242-865D-19514893D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96734E-2568-436A-89BB-1EF4E7882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D7BA13-41B8-407E-974A-47A3B65B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499CB-8CAC-4844-B3A8-DBD8EEFDB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F386AD-2DB0-4062-B201-B8073503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1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078FC5-77EF-47DB-AF73-E3FE721D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B2830-1D75-40AB-8343-49B7A7CE3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D07D4-2D42-4EDF-9043-0CB7001CA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C5365-5999-4370-9CAA-59BA8B72AC1B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13B7D-0AF7-49C2-A9EC-EA93C5D8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8B3FA2-2431-4532-B041-4123BBFF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FB634-0421-40E4-A2E1-D2520351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14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62FF1-44F9-428D-A116-62498BFE9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043" y="974107"/>
            <a:ext cx="9982874" cy="2627931"/>
          </a:xfrm>
        </p:spPr>
        <p:txBody>
          <a:bodyPr/>
          <a:lstStyle/>
          <a:p>
            <a:r>
              <a:rPr lang="en-US" altLang="ko-KR" dirty="0" err="1"/>
              <a:t>Feast_NNI_BentoML_DB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C2516D5-003A-4D9F-A8EC-A2E81F921072}"/>
              </a:ext>
            </a:extLst>
          </p:cNvPr>
          <p:cNvSpPr txBox="1">
            <a:spLocks/>
          </p:cNvSpPr>
          <p:nvPr/>
        </p:nvSpPr>
        <p:spPr>
          <a:xfrm>
            <a:off x="9154510" y="4330262"/>
            <a:ext cx="2004407" cy="21756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210901</a:t>
            </a:r>
            <a:endParaRPr lang="ko-KR" altLang="en-US" sz="4000" dirty="0"/>
          </a:p>
          <a:p>
            <a:endParaRPr lang="en-US" altLang="ko-KR" sz="4000" dirty="0"/>
          </a:p>
          <a:p>
            <a:r>
              <a:rPr lang="en-US" altLang="ko-KR" sz="4000" dirty="0" err="1"/>
              <a:t>AI_Ops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이민준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399408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5A3FC-22FD-40A0-AEC1-85DAE9CBD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en-US" altLang="ko-KR" dirty="0" err="1"/>
              <a:t>fea</a:t>
            </a:r>
            <a:r>
              <a:rPr lang="en-US" altLang="ko-KR" dirty="0"/>
              <a:t>_’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7BF1FC-143D-4B96-B84F-2964A53DAED2}"/>
              </a:ext>
            </a:extLst>
          </p:cNvPr>
          <p:cNvSpPr/>
          <p:nvPr/>
        </p:nvSpPr>
        <p:spPr>
          <a:xfrm>
            <a:off x="838200" y="903149"/>
            <a:ext cx="3495759" cy="6069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&gt; feast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en-US" altLang="ko-KR" dirty="0" err="1"/>
              <a:t>fea</a:t>
            </a:r>
            <a:r>
              <a:rPr lang="en-US" altLang="ko-KR" dirty="0"/>
              <a:t>_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DAE39E-97C8-4E37-BE9C-201C64FB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049" y="625969"/>
            <a:ext cx="6525524" cy="340400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BC08EEB-1C0D-4A11-B38C-E06D155512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973149" cy="274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/>
              <a:t>Feast_</a:t>
            </a:r>
            <a:endParaRPr lang="ko-KR" altLang="en-US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FB670-18A5-47C8-B33D-ED3D42B68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429" y="4701587"/>
            <a:ext cx="3534268" cy="179095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298227-068B-411B-B408-1ECD31C20326}"/>
              </a:ext>
            </a:extLst>
          </p:cNvPr>
          <p:cNvCxnSpPr>
            <a:endCxn id="10" idx="0"/>
          </p:cNvCxnSpPr>
          <p:nvPr/>
        </p:nvCxnSpPr>
        <p:spPr>
          <a:xfrm>
            <a:off x="8177048" y="3836276"/>
            <a:ext cx="1218515" cy="8653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B7BB27-7CC8-4D45-929A-DDD2E964B80D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3794234" y="3169409"/>
            <a:ext cx="2259370" cy="17947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5B9725C-39E8-4752-91FC-B9B06ED07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66" y="4964113"/>
            <a:ext cx="7068536" cy="9907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887E56-FDB4-4DA3-B716-28C201BBD6CE}"/>
              </a:ext>
            </a:extLst>
          </p:cNvPr>
          <p:cNvSpPr/>
          <p:nvPr/>
        </p:nvSpPr>
        <p:spPr>
          <a:xfrm>
            <a:off x="1324303" y="5284062"/>
            <a:ext cx="5423338" cy="2857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E95C20-499D-479E-A326-583F85458411}"/>
              </a:ext>
            </a:extLst>
          </p:cNvPr>
          <p:cNvSpPr/>
          <p:nvPr/>
        </p:nvSpPr>
        <p:spPr>
          <a:xfrm>
            <a:off x="323681" y="5954851"/>
            <a:ext cx="7004821" cy="8039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dr_lauren_view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FeatureView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Feature(name= </a:t>
            </a:r>
            <a:r>
              <a:rPr lang="en-US" altLang="ko-KR" dirty="0" err="1">
                <a:solidFill>
                  <a:schemeClr val="tx1"/>
                </a:solidFill>
              </a:rPr>
              <a:t>columns_name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 = ~), x </a:t>
            </a:r>
            <a:r>
              <a:rPr lang="en-US" altLang="ko-KR" dirty="0" err="1">
                <a:solidFill>
                  <a:schemeClr val="tx1"/>
                </a:solidFill>
              </a:rPr>
              <a:t>num_cols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2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24577-B765-4F34-BA9D-D8833AEC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Feast_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16B4FC-6FB9-426F-9389-EFACB5CE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10" y="2137092"/>
            <a:ext cx="9792980" cy="25838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A09779-4CDE-46FB-B047-D500C9D139B4}"/>
              </a:ext>
            </a:extLst>
          </p:cNvPr>
          <p:cNvSpPr/>
          <p:nvPr/>
        </p:nvSpPr>
        <p:spPr>
          <a:xfrm>
            <a:off x="6430559" y="3428999"/>
            <a:ext cx="3093585" cy="39167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B11515-20D4-4D04-A160-6243E2021C67}"/>
              </a:ext>
            </a:extLst>
          </p:cNvPr>
          <p:cNvSpPr/>
          <p:nvPr/>
        </p:nvSpPr>
        <p:spPr>
          <a:xfrm>
            <a:off x="7548730" y="3879114"/>
            <a:ext cx="3093585" cy="39167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2F0447-2E0F-4CF7-88C9-B75AE8746ED8}"/>
              </a:ext>
            </a:extLst>
          </p:cNvPr>
          <p:cNvSpPr/>
          <p:nvPr/>
        </p:nvSpPr>
        <p:spPr>
          <a:xfrm>
            <a:off x="5122317" y="3037321"/>
            <a:ext cx="2172335" cy="39167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22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24577-B765-4F34-BA9D-D8833AEC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Feast_</a:t>
            </a:r>
            <a:endParaRPr lang="ko-KR" altLang="en-US" sz="1800" dirty="0"/>
          </a:p>
        </p:txBody>
      </p:sp>
      <p:pic>
        <p:nvPicPr>
          <p:cNvPr id="10" name="Picture 2" descr="암 레디 준비완료 &gt; 짤투데이">
            <a:extLst>
              <a:ext uri="{FF2B5EF4-FFF2-40B4-BE49-F238E27FC236}">
                <a16:creationId xmlns:a16="http://schemas.microsoft.com/office/drawing/2014/main" id="{AA67944C-AD11-4742-879A-BBFA71DD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10" y="1435067"/>
            <a:ext cx="5916779" cy="398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24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573A409-E9F5-4583-AAE6-073A28782BAE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5097517" cy="882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/>
              <a:t>Feast_nni</a:t>
            </a:r>
            <a:endParaRPr lang="ko-KR" altLang="en-US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6AEFC1-7157-4D24-9853-364C78DF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912"/>
            <a:ext cx="11144813" cy="43927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B0091F-6D04-4CC5-8AB5-B11351217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704" y="3056959"/>
            <a:ext cx="2099381" cy="15255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0FBCDB-A6F7-41F1-8235-F511882B9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536" y="1101912"/>
            <a:ext cx="100026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3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90FBCDB-A6F7-41F1-8235-F511882B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536" y="1101912"/>
            <a:ext cx="1000265" cy="201958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B15717C-9E06-4978-A012-C36AD6A1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Feast_nni</a:t>
            </a:r>
            <a:endParaRPr lang="ko-KR" alt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2777AB-CF64-4388-B217-1B7A9AB01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227" y="736705"/>
            <a:ext cx="8681545" cy="59996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AC70C1-DE19-431B-88B6-BD38B8665EE7}"/>
              </a:ext>
            </a:extLst>
          </p:cNvPr>
          <p:cNvCxnSpPr>
            <a:cxnSpLocks/>
          </p:cNvCxnSpPr>
          <p:nvPr/>
        </p:nvCxnSpPr>
        <p:spPr>
          <a:xfrm>
            <a:off x="2007479" y="1734078"/>
            <a:ext cx="532614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950ACFF-4F4E-4A67-893D-804528503848}"/>
              </a:ext>
            </a:extLst>
          </p:cNvPr>
          <p:cNvCxnSpPr>
            <a:cxnSpLocks/>
          </p:cNvCxnSpPr>
          <p:nvPr/>
        </p:nvCxnSpPr>
        <p:spPr>
          <a:xfrm>
            <a:off x="2370085" y="2948022"/>
            <a:ext cx="186853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49DED81-E9A8-469B-930C-EE70C3D09E14}"/>
              </a:ext>
            </a:extLst>
          </p:cNvPr>
          <p:cNvCxnSpPr>
            <a:cxnSpLocks/>
          </p:cNvCxnSpPr>
          <p:nvPr/>
        </p:nvCxnSpPr>
        <p:spPr>
          <a:xfrm>
            <a:off x="3605050" y="2648478"/>
            <a:ext cx="266962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47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DEE546-4E53-4DE4-B2CF-CB0BEE1F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761" y="1886991"/>
            <a:ext cx="8580477" cy="308401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BAF7490-FF95-43A7-80A7-6866C5D9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Feast_nni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39381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NNI — An AutoML Toolkit. An Automatic Neural Network… | by Gal Hever |  Medium">
            <a:extLst>
              <a:ext uri="{FF2B5EF4-FFF2-40B4-BE49-F238E27FC236}">
                <a16:creationId xmlns:a16="http://schemas.microsoft.com/office/drawing/2014/main" id="{2AB451E8-F6D4-4099-9ACE-E7224D8D0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5388"/>
            <a:ext cx="121920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01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투디갤 - 엔네아드 오시세트 첫인상 현인상 해봄">
            <a:extLst>
              <a:ext uri="{FF2B5EF4-FFF2-40B4-BE49-F238E27FC236}">
                <a16:creationId xmlns:a16="http://schemas.microsoft.com/office/drawing/2014/main" id="{89ECBD36-91F8-4E74-81AF-C3B400667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8" y="141232"/>
            <a:ext cx="9516110" cy="604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EA2049-650D-4B77-8A69-875AA36F0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735" y="1153273"/>
            <a:ext cx="4920362" cy="49427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D132CD-114A-4E3E-8624-7C62F592D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871" y="2990830"/>
            <a:ext cx="1205971" cy="8763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8FB3DF4-61F1-4206-A834-A7AF97B4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nni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31775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A2ED15-D89A-4742-82FC-D421835A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7188"/>
            <a:ext cx="12192000" cy="468362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651270A-5848-4512-953D-57AC775D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nni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21612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E57D34-81C6-4D58-A73D-895CF886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51" y="917606"/>
            <a:ext cx="10585297" cy="46528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02D75BE-6C7E-4BE2-84A1-4DD52162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nni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182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8B18407-292B-42C3-AFAF-926BA77B8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56" y="225312"/>
            <a:ext cx="11390888" cy="64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62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9A98CE-D1C6-4CEA-BB87-E481296A2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129" y="1785708"/>
            <a:ext cx="3705742" cy="328658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08AAE16-2D70-4B10-990D-72BABD40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nni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02438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tHub - bentoml/BentoML: Model Serving Made Easy">
            <a:extLst>
              <a:ext uri="{FF2B5EF4-FFF2-40B4-BE49-F238E27FC236}">
                <a16:creationId xmlns:a16="http://schemas.microsoft.com/office/drawing/2014/main" id="{42318807-F135-47C5-AC27-69CA1C98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0712"/>
            <a:ext cx="13056237" cy="28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694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ackaging, Packing, Package의 차이">
            <a:extLst>
              <a:ext uri="{FF2B5EF4-FFF2-40B4-BE49-F238E27FC236}">
                <a16:creationId xmlns:a16="http://schemas.microsoft.com/office/drawing/2014/main" id="{D069AFAC-1836-455C-A420-AC70A33B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49" y="367862"/>
            <a:ext cx="5194902" cy="63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C36E4F-4997-4757-A762-501D3D10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016" y="464006"/>
            <a:ext cx="1196811" cy="12938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4385C0-C092-4068-81ED-174665291BEF}"/>
              </a:ext>
            </a:extLst>
          </p:cNvPr>
          <p:cNvSpPr/>
          <p:nvPr/>
        </p:nvSpPr>
        <p:spPr>
          <a:xfrm>
            <a:off x="4558123" y="3893838"/>
            <a:ext cx="2157987" cy="1235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ysClr val="windowText" lastClr="000000"/>
                </a:solidFill>
              </a:rPr>
              <a:t>model</a:t>
            </a:r>
            <a:endParaRPr lang="ko-KR" alt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75FA7A0-5E5D-4D8B-AE0D-D4258083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16916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4335CA-BF39-490B-B605-C90D9657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080" y="4069076"/>
            <a:ext cx="8469683" cy="265820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E4212A-0044-4A7E-9A2B-F575957E0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300" y="136436"/>
            <a:ext cx="7997398" cy="376815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90378B-D8ED-4B87-8638-D64537CF46E6}"/>
              </a:ext>
            </a:extLst>
          </p:cNvPr>
          <p:cNvCxnSpPr>
            <a:cxnSpLocks/>
          </p:cNvCxnSpPr>
          <p:nvPr/>
        </p:nvCxnSpPr>
        <p:spPr>
          <a:xfrm>
            <a:off x="2385851" y="2364699"/>
            <a:ext cx="34473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A7D489-001D-48BC-833E-5D9F8D7C7208}"/>
              </a:ext>
            </a:extLst>
          </p:cNvPr>
          <p:cNvCxnSpPr>
            <a:cxnSpLocks/>
          </p:cNvCxnSpPr>
          <p:nvPr/>
        </p:nvCxnSpPr>
        <p:spPr>
          <a:xfrm>
            <a:off x="2396772" y="5349635"/>
            <a:ext cx="834438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6977C6-7DC3-4CC4-9EE5-5C0934D0E130}"/>
              </a:ext>
            </a:extLst>
          </p:cNvPr>
          <p:cNvCxnSpPr>
            <a:cxnSpLocks/>
          </p:cNvCxnSpPr>
          <p:nvPr/>
        </p:nvCxnSpPr>
        <p:spPr>
          <a:xfrm>
            <a:off x="2396772" y="6721435"/>
            <a:ext cx="3215340" cy="12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FDF75B8-F6EC-432C-8777-53BACFC151ED}"/>
              </a:ext>
            </a:extLst>
          </p:cNvPr>
          <p:cNvCxnSpPr>
            <a:cxnSpLocks/>
          </p:cNvCxnSpPr>
          <p:nvPr/>
        </p:nvCxnSpPr>
        <p:spPr>
          <a:xfrm>
            <a:off x="2396772" y="6038198"/>
            <a:ext cx="3215340" cy="12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E421B3A-03DA-4E6D-B327-8116E440A175}"/>
              </a:ext>
            </a:extLst>
          </p:cNvPr>
          <p:cNvSpPr/>
          <p:nvPr/>
        </p:nvSpPr>
        <p:spPr>
          <a:xfrm>
            <a:off x="900851" y="415663"/>
            <a:ext cx="1022956" cy="404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/>
              <a:t>Pack.py</a:t>
            </a:r>
            <a:endParaRPr lang="en-US" altLang="ko-KR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4E7E6CA-E4EE-472A-AB79-6C4D8896CDBF}"/>
              </a:ext>
            </a:extLst>
          </p:cNvPr>
          <p:cNvSpPr/>
          <p:nvPr/>
        </p:nvSpPr>
        <p:spPr>
          <a:xfrm>
            <a:off x="181376" y="4660685"/>
            <a:ext cx="1915924" cy="404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Package_save.py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731B4CC-4027-4846-B85B-58D9D80D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0683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CA3B8D-1B14-46D4-AAB5-2F9976A6E1D6}"/>
              </a:ext>
            </a:extLst>
          </p:cNvPr>
          <p:cNvSpPr/>
          <p:nvPr/>
        </p:nvSpPr>
        <p:spPr>
          <a:xfrm>
            <a:off x="2972474" y="3013841"/>
            <a:ext cx="6247051" cy="8303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dirty="0"/>
              <a:t>&gt; Python Package_save.py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3C5A22-5C1A-4445-BF8D-3AD457C52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4278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Packaging, Packing, Package의 차이">
            <a:extLst>
              <a:ext uri="{FF2B5EF4-FFF2-40B4-BE49-F238E27FC236}">
                <a16:creationId xmlns:a16="http://schemas.microsoft.com/office/drawing/2014/main" id="{F7B06A8E-3738-46F7-A3DF-1F339883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22" y="2207172"/>
            <a:ext cx="7720364" cy="564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7F196A-8875-4591-85F0-6E3D2B0EB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77" y="1589689"/>
            <a:ext cx="11927646" cy="183931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A49C448-BC77-4C7D-8A9E-85796FFC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2035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58BCD6A-F542-4768-B12B-A352C2309792}"/>
              </a:ext>
            </a:extLst>
          </p:cNvPr>
          <p:cNvSpPr/>
          <p:nvPr/>
        </p:nvSpPr>
        <p:spPr>
          <a:xfrm>
            <a:off x="2206195" y="3025666"/>
            <a:ext cx="7779609" cy="8066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dirty="0"/>
              <a:t>&gt; </a:t>
            </a:r>
            <a:r>
              <a:rPr lang="en-US" altLang="ko-KR" sz="2800" dirty="0" err="1"/>
              <a:t>Bentoml</a:t>
            </a:r>
            <a:r>
              <a:rPr lang="en-US" altLang="ko-KR" sz="2800" dirty="0"/>
              <a:t> serving </a:t>
            </a:r>
            <a:r>
              <a:rPr lang="en-US" altLang="ko-KR" sz="2800" dirty="0" err="1"/>
              <a:t>Dr_lauren_classifier:latest</a:t>
            </a:r>
            <a:endParaRPr lang="en-US" altLang="ko-KR" sz="28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05D8163-98B0-4BE3-A00D-0CD5E18B0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6834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4232D9-5D3F-4BD6-8D60-D0359414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76" y="2143973"/>
            <a:ext cx="9701048" cy="2570054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5176579C-3C3D-4650-9B68-898A026F0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50383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542029-CB9C-4B31-AE57-6417C084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20" y="1733313"/>
            <a:ext cx="8668960" cy="3391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51F1E6-13AF-4938-80C2-7E2D4EB3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198" y="1956474"/>
            <a:ext cx="1196811" cy="1293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949F69-858D-4985-9E3B-663CD444D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198" y="4977510"/>
            <a:ext cx="1019276" cy="74067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435286B-BE1E-469E-A96E-3AA814F8D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74836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B9E2D41-AB9D-4710-9C37-A8A165D52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261" y="1084670"/>
            <a:ext cx="4823477" cy="468865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A0C4505-4BC7-439B-A3B1-FD3E17D7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28177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24577-B765-4F34-BA9D-D8833AEC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Feast_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25FB33-743A-40B3-8E1E-B0BF3B254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53" y="987371"/>
            <a:ext cx="10592199" cy="52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15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F5854B-C785-463D-A885-95AAD11DA925}"/>
              </a:ext>
            </a:extLst>
          </p:cNvPr>
          <p:cNvSpPr/>
          <p:nvPr/>
        </p:nvSpPr>
        <p:spPr>
          <a:xfrm>
            <a:off x="688428" y="3025666"/>
            <a:ext cx="10815144" cy="8066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dirty="0"/>
              <a:t>&gt; Feast materialize 2021-01-01T00:00:00 2021-08-01T00:00:00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45254F0-BAAC-44CC-B990-40FCED794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46724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F74010-21EB-4A61-961E-DA9524AE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4" y="2360933"/>
            <a:ext cx="12092211" cy="213613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FA4C847-281E-4A6D-A4D9-D5CEA739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15959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DF705D9F-8433-4ACA-ABAB-2BDA596A8C05}"/>
              </a:ext>
            </a:extLst>
          </p:cNvPr>
          <p:cNvSpPr txBox="1">
            <a:spLocks/>
          </p:cNvSpPr>
          <p:nvPr/>
        </p:nvSpPr>
        <p:spPr>
          <a:xfrm>
            <a:off x="713724" y="6014121"/>
            <a:ext cx="2272194" cy="728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/>
              <a:t>Test_entity</a:t>
            </a:r>
            <a:endParaRPr lang="ko-KR" altLang="en-US" sz="3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EAD7B2C-D35E-46CC-902D-C4E67DB7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24" y="1362749"/>
            <a:ext cx="2819794" cy="445832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49F8864-05C9-4388-932E-A061BF2D3A60}"/>
              </a:ext>
            </a:extLst>
          </p:cNvPr>
          <p:cNvSpPr/>
          <p:nvPr/>
        </p:nvSpPr>
        <p:spPr>
          <a:xfrm>
            <a:off x="1320562" y="1412462"/>
            <a:ext cx="1864072" cy="4408609"/>
          </a:xfrm>
          <a:prstGeom prst="round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D3EB2B6-C2FF-474C-9F46-41E9CD90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165" y="2200103"/>
            <a:ext cx="6792273" cy="245779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8218763-CF33-4B02-B19F-AF4DCF2C411A}"/>
              </a:ext>
            </a:extLst>
          </p:cNvPr>
          <p:cNvCxnSpPr>
            <a:cxnSpLocks/>
          </p:cNvCxnSpPr>
          <p:nvPr/>
        </p:nvCxnSpPr>
        <p:spPr>
          <a:xfrm>
            <a:off x="4582510" y="4035844"/>
            <a:ext cx="605395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E848E177-7FED-4066-A67B-A1482AB9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62419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B39BDD8-09E9-49DB-AC7D-B6C90E2C3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78" y="1299865"/>
            <a:ext cx="8011643" cy="425826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D0BA92B-0B31-432E-B85D-F3DEA7C0C52B}"/>
              </a:ext>
            </a:extLst>
          </p:cNvPr>
          <p:cNvCxnSpPr>
            <a:cxnSpLocks/>
          </p:cNvCxnSpPr>
          <p:nvPr/>
        </p:nvCxnSpPr>
        <p:spPr>
          <a:xfrm>
            <a:off x="3352800" y="1692037"/>
            <a:ext cx="250146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A0CBE13-E98D-49BB-BB82-3B9B07AD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20004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BAF7490-FF95-43A7-80A7-6866C5D9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B1A22-43A2-4C81-8561-DA26CB61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520" y="1856901"/>
            <a:ext cx="6470959" cy="31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7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E26C727-A6BB-4250-96B8-BFF255374442}"/>
              </a:ext>
            </a:extLst>
          </p:cNvPr>
          <p:cNvSpPr txBox="1">
            <a:spLocks/>
          </p:cNvSpPr>
          <p:nvPr/>
        </p:nvSpPr>
        <p:spPr>
          <a:xfrm>
            <a:off x="2596793" y="2679843"/>
            <a:ext cx="6998413" cy="1142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/>
              <a:t>Request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69946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1352B6E-6652-44E4-B5EB-EDECF27A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36BB7F-E5D5-4F68-8DDE-C249C05BB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08" y="1733313"/>
            <a:ext cx="10450383" cy="33913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35C17B-E00C-40DB-A969-FD3BB885B400}"/>
              </a:ext>
            </a:extLst>
          </p:cNvPr>
          <p:cNvCxnSpPr>
            <a:cxnSpLocks/>
          </p:cNvCxnSpPr>
          <p:nvPr/>
        </p:nvCxnSpPr>
        <p:spPr>
          <a:xfrm>
            <a:off x="7168055" y="2427761"/>
            <a:ext cx="382576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286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1352B6E-6652-44E4-B5EB-EDECF27A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C36099-96C9-4DEE-B407-67780DD9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5" y="666300"/>
            <a:ext cx="8798283" cy="55253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29C202-FD31-468D-BF39-199999033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9867">
            <a:off x="5332497" y="5486928"/>
            <a:ext cx="2458677" cy="7874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2B049B-2FCB-412D-BE70-43D41B83C990}"/>
              </a:ext>
            </a:extLst>
          </p:cNvPr>
          <p:cNvSpPr/>
          <p:nvPr/>
        </p:nvSpPr>
        <p:spPr>
          <a:xfrm>
            <a:off x="6096000" y="1276763"/>
            <a:ext cx="3531476" cy="1235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ysClr val="windowText" lastClr="000000"/>
                </a:solidFill>
              </a:rPr>
              <a:t>Print(predict)</a:t>
            </a:r>
            <a:endParaRPr lang="ko-KR" altLang="en-US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429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던지는 짤 - 짤봇">
            <a:extLst>
              <a:ext uri="{FF2B5EF4-FFF2-40B4-BE49-F238E27FC236}">
                <a16:creationId xmlns:a16="http://schemas.microsoft.com/office/drawing/2014/main" id="{03443932-B7B5-4E4D-A2F5-B874671D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39" y="339204"/>
            <a:ext cx="9982417" cy="617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1C2BF2-0A16-4161-96AD-EE397038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140" y="2863278"/>
            <a:ext cx="905001" cy="89547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DD8754-EEFE-4966-B1C1-18BE6ED14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088" y="1692948"/>
            <a:ext cx="1196811" cy="1293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BDDCFD-A291-49BA-87A6-AE5699A71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809374">
            <a:off x="5631228" y="2343678"/>
            <a:ext cx="1752969" cy="85175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D7D2BAC-62EB-4ABC-8080-1EA147D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61542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233B97-54FE-4495-8993-BC6BF211D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0212"/>
            <a:ext cx="12192000" cy="357757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9D4FFEB-221F-405F-8AAF-7CD6EA28E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0549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24577-B765-4F34-BA9D-D8833AEC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Feast_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12B0BF-68CF-49E2-96A8-E197A608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53" y="987371"/>
            <a:ext cx="10592199" cy="52075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491909-25E4-4FAC-A11B-77701B1C6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644" y="4276963"/>
            <a:ext cx="1649896" cy="1198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73515A-D4AB-4B6E-8224-6E89C3F6B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392" y="756742"/>
            <a:ext cx="1349607" cy="1459035"/>
          </a:xfrm>
          <a:prstGeom prst="rect">
            <a:avLst/>
          </a:prstGeom>
        </p:spPr>
      </p:pic>
      <p:pic>
        <p:nvPicPr>
          <p:cNvPr id="7" name="Picture 2" descr="MySQL 내부 구조">
            <a:extLst>
              <a:ext uri="{FF2B5EF4-FFF2-40B4-BE49-F238E27FC236}">
                <a16:creationId xmlns:a16="http://schemas.microsoft.com/office/drawing/2014/main" id="{9F72A235-CF17-4F25-A8B6-DE855872C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303" y="2914231"/>
            <a:ext cx="1232546" cy="51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36D987E-2C9D-4891-AA03-02076F0876D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94126" y="1965433"/>
            <a:ext cx="893379" cy="472966"/>
          </a:xfrm>
          <a:prstGeom prst="bentConnector3">
            <a:avLst>
              <a:gd name="adj1" fmla="val 1765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79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D7D2BAC-62EB-4ABC-8080-1EA147D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573517" cy="630621"/>
          </a:xfrm>
        </p:spPr>
        <p:txBody>
          <a:bodyPr>
            <a:noAutofit/>
          </a:bodyPr>
          <a:lstStyle/>
          <a:p>
            <a:r>
              <a:rPr lang="en-US" altLang="ko-KR" sz="3200" dirty="0" err="1"/>
              <a:t>To_DB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DBBEA3-4E9F-488E-97FF-3C5BCC40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0" y="2377293"/>
            <a:ext cx="7099024" cy="2103414"/>
          </a:xfrm>
          <a:prstGeom prst="rect">
            <a:avLst/>
          </a:prstGeom>
        </p:spPr>
      </p:pic>
      <p:pic>
        <p:nvPicPr>
          <p:cNvPr id="31746" name="Picture 2" descr="MySQL 내부 구조">
            <a:extLst>
              <a:ext uri="{FF2B5EF4-FFF2-40B4-BE49-F238E27FC236}">
                <a16:creationId xmlns:a16="http://schemas.microsoft.com/office/drawing/2014/main" id="{88E4D0AE-599E-4969-A975-30ADAF02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368" y="2721860"/>
            <a:ext cx="3386302" cy="141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6E306ED-BE22-4CB0-A72E-8894C4DBB609}"/>
              </a:ext>
            </a:extLst>
          </p:cNvPr>
          <p:cNvCxnSpPr>
            <a:stCxn id="4" idx="3"/>
            <a:endCxn id="31746" idx="1"/>
          </p:cNvCxnSpPr>
          <p:nvPr/>
        </p:nvCxnSpPr>
        <p:spPr>
          <a:xfrm>
            <a:off x="7264354" y="3429000"/>
            <a:ext cx="137601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4CC3A7-AF8C-4A5A-A382-5229D463BE96}"/>
              </a:ext>
            </a:extLst>
          </p:cNvPr>
          <p:cNvSpPr/>
          <p:nvPr/>
        </p:nvSpPr>
        <p:spPr>
          <a:xfrm>
            <a:off x="5591503" y="2721860"/>
            <a:ext cx="6525390" cy="1522340"/>
          </a:xfrm>
          <a:prstGeom prst="round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3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71B86D-C4F4-457F-9A57-14CE7F0E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0" y="1277547"/>
            <a:ext cx="3934374" cy="4029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7F396-1C95-46F7-874B-882C680AB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05" y="1566041"/>
            <a:ext cx="7174474" cy="345535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15462DB-262B-4DDF-9353-D7B018D2BE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973149" cy="274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/>
              <a:t>Feast_bentoml_DB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8347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C36099-96C9-4DEE-B407-67780DD9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5" y="666300"/>
            <a:ext cx="8798283" cy="55253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29C202-FD31-468D-BF39-199999033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9867">
            <a:off x="5332497" y="5486928"/>
            <a:ext cx="2458677" cy="7874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2B049B-2FCB-412D-BE70-43D41B83C990}"/>
              </a:ext>
            </a:extLst>
          </p:cNvPr>
          <p:cNvSpPr/>
          <p:nvPr/>
        </p:nvSpPr>
        <p:spPr>
          <a:xfrm>
            <a:off x="6096000" y="1276763"/>
            <a:ext cx="3531476" cy="1235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ysClr val="windowText" lastClr="000000"/>
                </a:solidFill>
              </a:rPr>
              <a:t>To_DB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3200" dirty="0" err="1">
                <a:solidFill>
                  <a:sysClr val="windowText" lastClr="000000"/>
                </a:solidFill>
              </a:rPr>
              <a:t>mysql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)</a:t>
            </a:r>
            <a:endParaRPr lang="ko-KR" alt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1FF8F3C-42EA-46A2-92EF-6BFDEE0799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973149" cy="274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/>
              <a:t>Feast_bentoml_DB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07111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던지는 짤 - 짤봇">
            <a:extLst>
              <a:ext uri="{FF2B5EF4-FFF2-40B4-BE49-F238E27FC236}">
                <a16:creationId xmlns:a16="http://schemas.microsoft.com/office/drawing/2014/main" id="{03443932-B7B5-4E4D-A2F5-B874671D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39" y="339204"/>
            <a:ext cx="9982417" cy="617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1C2BF2-0A16-4161-96AD-EE397038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140" y="2863278"/>
            <a:ext cx="905001" cy="89547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DD8754-EEFE-4966-B1C1-18BE6ED14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088" y="1692948"/>
            <a:ext cx="1196811" cy="12938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BDDCFD-A291-49BA-87A6-AE5699A71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809374">
            <a:off x="5631228" y="2343678"/>
            <a:ext cx="1752969" cy="85175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D7D2BAC-62EB-4ABC-8080-1EA147D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Feast_bentoml_DB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50614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D7D2BAC-62EB-4ABC-8080-1EA147D2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Feast_bentoml</a:t>
            </a:r>
            <a:endParaRPr lang="ko-KR" alt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5FBC8B-EBA8-4F66-A1EB-644BACD3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084" y="181522"/>
            <a:ext cx="5087831" cy="649495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B9B4B9E-9D23-4B6E-8540-92C896F9F4A0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2973149" cy="274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/>
              <a:t>Feast_bentoml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60091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A2C9A-F2C2-4736-BBCF-22C9755D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느낀 점</a:t>
            </a:r>
          </a:p>
        </p:txBody>
      </p:sp>
    </p:spTree>
    <p:extLst>
      <p:ext uri="{BB962C8B-B14F-4D97-AF65-F5344CB8AC3E}">
        <p14:creationId xmlns:p14="http://schemas.microsoft.com/office/powerpoint/2010/main" val="1379202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A2C9A-F2C2-4736-BBCF-22C9755D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84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24577-B765-4F34-BA9D-D8833AEC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Feast_</a:t>
            </a:r>
            <a:endParaRPr lang="ko-KR" altLang="en-US" sz="1800" dirty="0"/>
          </a:p>
        </p:txBody>
      </p:sp>
      <p:pic>
        <p:nvPicPr>
          <p:cNvPr id="4098" name="Picture 2" descr="MissyUSA">
            <a:extLst>
              <a:ext uri="{FF2B5EF4-FFF2-40B4-BE49-F238E27FC236}">
                <a16:creationId xmlns:a16="http://schemas.microsoft.com/office/drawing/2014/main" id="{8929B0C5-26C1-466E-A4CF-6171E6EA4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37" y="1856931"/>
            <a:ext cx="3243726" cy="314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물음표 고양이를 알아보자. | 유머 게시판">
            <a:extLst>
              <a:ext uri="{FF2B5EF4-FFF2-40B4-BE49-F238E27FC236}">
                <a16:creationId xmlns:a16="http://schemas.microsoft.com/office/drawing/2014/main" id="{28085B15-DE5D-4510-817D-38A8915D8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50" y="2338532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DB65A3-975A-49DA-9634-242640A1F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325" y="2633551"/>
            <a:ext cx="2686425" cy="1590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5785BA-33C2-4094-AFE0-D43927ABB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4150" y="3976763"/>
            <a:ext cx="552527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8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머신러닝 프로젝트 진행 과정(Workflow)">
            <a:extLst>
              <a:ext uri="{FF2B5EF4-FFF2-40B4-BE49-F238E27FC236}">
                <a16:creationId xmlns:a16="http://schemas.microsoft.com/office/drawing/2014/main" id="{081A1BE2-25BD-4CBE-9415-95226476D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99" y="468936"/>
            <a:ext cx="10615401" cy="592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B7FBD1-993E-4124-A8B7-C270500D7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470" y="1521302"/>
            <a:ext cx="1754931" cy="9607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14451E-5EAA-44C4-A7C5-78F9C455A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825" y="833481"/>
            <a:ext cx="1488872" cy="81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701AAD-080A-49D2-8BF8-411D2ADA8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825" y="3639565"/>
            <a:ext cx="2397906" cy="1312761"/>
          </a:xfrm>
          <a:prstGeom prst="rect">
            <a:avLst/>
          </a:prstGeom>
        </p:spPr>
      </p:pic>
      <p:pic>
        <p:nvPicPr>
          <p:cNvPr id="3074" name="Picture 2" descr="Apache Kafka Administration">
            <a:extLst>
              <a:ext uri="{FF2B5EF4-FFF2-40B4-BE49-F238E27FC236}">
                <a16:creationId xmlns:a16="http://schemas.microsoft.com/office/drawing/2014/main" id="{20045463-DE4D-4488-9D68-E55EB72C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3" y="1521302"/>
            <a:ext cx="941664" cy="52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pache Kafka Administration">
            <a:extLst>
              <a:ext uri="{FF2B5EF4-FFF2-40B4-BE49-F238E27FC236}">
                <a16:creationId xmlns:a16="http://schemas.microsoft.com/office/drawing/2014/main" id="{039D0345-A04A-405E-BF6D-1CCE92DF8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318" y="893763"/>
            <a:ext cx="810204" cy="44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pache Kafka Administration">
            <a:extLst>
              <a:ext uri="{FF2B5EF4-FFF2-40B4-BE49-F238E27FC236}">
                <a16:creationId xmlns:a16="http://schemas.microsoft.com/office/drawing/2014/main" id="{4A25E0BB-4F1D-43EC-B1F5-22FD8CED5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82" y="3432731"/>
            <a:ext cx="941664" cy="52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F1318E-54DE-49C2-9F6C-63583A6D6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843" y="3239629"/>
            <a:ext cx="1344866" cy="736262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A7A75003-93E1-4DF5-8DE4-4FC32963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90485" cy="274146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Kafka_spark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9530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24577-B765-4F34-BA9D-D8833AEC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Feast_</a:t>
            </a:r>
            <a:endParaRPr lang="ko-KR" altLang="en-US" sz="1800" dirty="0"/>
          </a:p>
        </p:txBody>
      </p:sp>
      <p:pic>
        <p:nvPicPr>
          <p:cNvPr id="4098" name="Picture 2" descr="MissyUSA">
            <a:extLst>
              <a:ext uri="{FF2B5EF4-FFF2-40B4-BE49-F238E27FC236}">
                <a16:creationId xmlns:a16="http://schemas.microsoft.com/office/drawing/2014/main" id="{8929B0C5-26C1-466E-A4CF-6171E6EA4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37" y="1856931"/>
            <a:ext cx="3243726" cy="314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5CEAAE-DB82-498E-B13B-A3AED5106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66" y="2772619"/>
            <a:ext cx="2397906" cy="1312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2EA0B7-1779-42D9-8653-E483785C0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884" y="2443932"/>
            <a:ext cx="1463528" cy="1970134"/>
          </a:xfrm>
          <a:prstGeom prst="rect">
            <a:avLst/>
          </a:prstGeom>
        </p:spPr>
      </p:pic>
      <p:pic>
        <p:nvPicPr>
          <p:cNvPr id="6" name="Picture 6" descr="데이터 엔지니어링] Apache Parquet 정리">
            <a:extLst>
              <a:ext uri="{FF2B5EF4-FFF2-40B4-BE49-F238E27FC236}">
                <a16:creationId xmlns:a16="http://schemas.microsoft.com/office/drawing/2014/main" id="{AAC33A62-A87B-4731-B7CB-C7D908A7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63" y="3246871"/>
            <a:ext cx="1463528" cy="3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35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24577-B765-4F34-BA9D-D8833AEC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3149" cy="274146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Feast_</a:t>
            </a:r>
            <a:endParaRPr lang="ko-KR" altLang="en-US" sz="1800" dirty="0"/>
          </a:p>
        </p:txBody>
      </p:sp>
      <p:pic>
        <p:nvPicPr>
          <p:cNvPr id="6" name="Picture 6" descr="데이터 엔지니어링] Apache Parquet 정리">
            <a:extLst>
              <a:ext uri="{FF2B5EF4-FFF2-40B4-BE49-F238E27FC236}">
                <a16:creationId xmlns:a16="http://schemas.microsoft.com/office/drawing/2014/main" id="{AAC33A62-A87B-4731-B7CB-C7D908A7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18" y="2524992"/>
            <a:ext cx="7264363" cy="180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2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5F77E-19E1-4BE1-A1AB-32538A17B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25" y="6001406"/>
            <a:ext cx="10997750" cy="4997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아직은 </a:t>
            </a:r>
            <a:r>
              <a:rPr lang="en-US" altLang="ko-KR" dirty="0"/>
              <a:t>parquet</a:t>
            </a:r>
            <a:r>
              <a:rPr lang="ko-KR" altLang="en-US" dirty="0"/>
              <a:t>만 지원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2C6750-829F-4EA4-A884-EDA6331A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193" y="5455360"/>
            <a:ext cx="3575265" cy="76164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005946B-134D-442D-B00A-C8DE262A74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973149" cy="274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Feast_</a:t>
            </a:r>
            <a:endParaRPr lang="ko-KR" altLang="en-US" sz="1800" dirty="0"/>
          </a:p>
        </p:txBody>
      </p:sp>
      <p:pic>
        <p:nvPicPr>
          <p:cNvPr id="2052" name="Picture 4" descr="경인일보 : 배우 김영철 누구? &amp;#39;태조 왕건·야인시대&amp;#39; 명연기… &amp;quot;4딸라!&amp;quot; 유행어 제조기">
            <a:extLst>
              <a:ext uri="{FF2B5EF4-FFF2-40B4-BE49-F238E27FC236}">
                <a16:creationId xmlns:a16="http://schemas.microsoft.com/office/drawing/2014/main" id="{66A51287-845B-47D4-B27F-3745A7AFA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67" y="356810"/>
            <a:ext cx="8231798" cy="493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9E355E-3CB8-48CE-BB08-6681F2076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298" y="1434046"/>
            <a:ext cx="1463528" cy="1970134"/>
          </a:xfrm>
          <a:prstGeom prst="rect">
            <a:avLst/>
          </a:prstGeom>
        </p:spPr>
      </p:pic>
      <p:pic>
        <p:nvPicPr>
          <p:cNvPr id="2054" name="Picture 6" descr="데이터 엔지니어링] Apache Parquet 정리">
            <a:extLst>
              <a:ext uri="{FF2B5EF4-FFF2-40B4-BE49-F238E27FC236}">
                <a16:creationId xmlns:a16="http://schemas.microsoft.com/office/drawing/2014/main" id="{CCA4C0B2-B987-4957-A246-F6B4A170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36" y="4721416"/>
            <a:ext cx="1463528" cy="3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673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1142</Words>
  <Application>Microsoft Office PowerPoint</Application>
  <PresentationFormat>와이드스크린</PresentationFormat>
  <Paragraphs>309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Feast_NNI_BentoML_DB</vt:lpstr>
      <vt:lpstr>PowerPoint 프레젠테이션</vt:lpstr>
      <vt:lpstr>Feast_</vt:lpstr>
      <vt:lpstr>Feast_</vt:lpstr>
      <vt:lpstr>Feast_</vt:lpstr>
      <vt:lpstr>Kafka_spark</vt:lpstr>
      <vt:lpstr>Feast_</vt:lpstr>
      <vt:lpstr>Feast_</vt:lpstr>
      <vt:lpstr>PowerPoint 프레젠테이션</vt:lpstr>
      <vt:lpstr>PowerPoint 프레젠테이션</vt:lpstr>
      <vt:lpstr>Feast_</vt:lpstr>
      <vt:lpstr>Feast_</vt:lpstr>
      <vt:lpstr>PowerPoint 프레젠테이션</vt:lpstr>
      <vt:lpstr>Feast_nni</vt:lpstr>
      <vt:lpstr>Feast_nni</vt:lpstr>
      <vt:lpstr>PowerPoint 프레젠테이션</vt:lpstr>
      <vt:lpstr>nni</vt:lpstr>
      <vt:lpstr>nni</vt:lpstr>
      <vt:lpstr>nni</vt:lpstr>
      <vt:lpstr>nni</vt:lpstr>
      <vt:lpstr>PowerPoint 프레젠테이션</vt:lpstr>
      <vt:lpstr>BentoML</vt:lpstr>
      <vt:lpstr>BentoML</vt:lpstr>
      <vt:lpstr>BentoML</vt:lpstr>
      <vt:lpstr>BentoML</vt:lpstr>
      <vt:lpstr>BentoML</vt:lpstr>
      <vt:lpstr>BentoML</vt:lpstr>
      <vt:lpstr>Feast_bentoml</vt:lpstr>
      <vt:lpstr>Feast_bentoml</vt:lpstr>
      <vt:lpstr>Feast_bentoml</vt:lpstr>
      <vt:lpstr>Feast_bentoml</vt:lpstr>
      <vt:lpstr>Feast_bentoml</vt:lpstr>
      <vt:lpstr>Feast_bentoml</vt:lpstr>
      <vt:lpstr>Feast_bentoml</vt:lpstr>
      <vt:lpstr>PowerPoint 프레젠테이션</vt:lpstr>
      <vt:lpstr>Feast_bentoml</vt:lpstr>
      <vt:lpstr>Feast_bentoml</vt:lpstr>
      <vt:lpstr>Feast_bentoml</vt:lpstr>
      <vt:lpstr>Feast_bentoml</vt:lpstr>
      <vt:lpstr>To_DB</vt:lpstr>
      <vt:lpstr>PowerPoint 프레젠테이션</vt:lpstr>
      <vt:lpstr>PowerPoint 프레젠테이션</vt:lpstr>
      <vt:lpstr>Feast_bentoml_DB</vt:lpstr>
      <vt:lpstr>Feast_bentoml</vt:lpstr>
      <vt:lpstr>느낀 점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Feast_NNI_BentoML_MySQL</dc:title>
  <dc:creator>이 민준</dc:creator>
  <cp:lastModifiedBy>이 민준</cp:lastModifiedBy>
  <cp:revision>252</cp:revision>
  <dcterms:created xsi:type="dcterms:W3CDTF">2021-08-24T04:57:31Z</dcterms:created>
  <dcterms:modified xsi:type="dcterms:W3CDTF">2021-08-31T01:13:49Z</dcterms:modified>
</cp:coreProperties>
</file>